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0"/>
  </p:notesMasterIdLst>
  <p:sldIdLst>
    <p:sldId id="256" r:id="rId2"/>
    <p:sldId id="258" r:id="rId3"/>
    <p:sldId id="257" r:id="rId4"/>
    <p:sldId id="261" r:id="rId5"/>
    <p:sldId id="259" r:id="rId6"/>
    <p:sldId id="260" r:id="rId7"/>
    <p:sldId id="333" r:id="rId8"/>
    <p:sldId id="334" r:id="rId9"/>
    <p:sldId id="298" r:id="rId10"/>
    <p:sldId id="307" r:id="rId11"/>
    <p:sldId id="312" r:id="rId12"/>
    <p:sldId id="314" r:id="rId13"/>
    <p:sldId id="335" r:id="rId14"/>
    <p:sldId id="336" r:id="rId15"/>
    <p:sldId id="340" r:id="rId16"/>
    <p:sldId id="303" r:id="rId17"/>
    <p:sldId id="338" r:id="rId18"/>
    <p:sldId id="339" r:id="rId19"/>
    <p:sldId id="264" r:id="rId20"/>
    <p:sldId id="328" r:id="rId21"/>
    <p:sldId id="329" r:id="rId22"/>
    <p:sldId id="320" r:id="rId23"/>
    <p:sldId id="319" r:id="rId24"/>
    <p:sldId id="321" r:id="rId25"/>
    <p:sldId id="322" r:id="rId26"/>
    <p:sldId id="323" r:id="rId27"/>
    <p:sldId id="324" r:id="rId28"/>
    <p:sldId id="311" r:id="rId2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Red Hat Display" panose="020B0604020202020204" charset="0"/>
      <p:regular r:id="rId35"/>
      <p:bold r:id="rId36"/>
      <p:italic r:id="rId37"/>
      <p:boldItalic r:id="rId38"/>
    </p:embeddedFont>
    <p:embeddedFont>
      <p:font typeface="Red Hat Text" panose="020B0604020202020204" charset="0"/>
      <p:regular r:id="rId39"/>
      <p:bold r:id="rId40"/>
      <p:italic r:id="rId41"/>
      <p:boldItalic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  <p:embeddedFont>
      <p:font typeface="Segoe UI" panose="020B0502040204020203" pitchFamily="3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F38A07-D7B8-4D88-859F-E63A7DEED6EB}">
  <a:tblStyle styleId="{67F38A07-D7B8-4D88-859F-E63A7DEED6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750AF5C-1CCD-4E7A-9779-E25E6EAF9B9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50" autoAdjust="0"/>
    <p:restoredTop sz="94533" autoAdjust="0"/>
  </p:normalViewPr>
  <p:slideViewPr>
    <p:cSldViewPr snapToGrid="0">
      <p:cViewPr varScale="1">
        <p:scale>
          <a:sx n="103" d="100"/>
          <a:sy n="103" d="100"/>
        </p:scale>
        <p:origin x="960" y="77"/>
      </p:cViewPr>
      <p:guideLst/>
    </p:cSldViewPr>
  </p:slideViewPr>
  <p:outlineViewPr>
    <p:cViewPr>
      <p:scale>
        <a:sx n="33" d="100"/>
        <a:sy n="33" d="100"/>
      </p:scale>
      <p:origin x="0" y="-90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886441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6394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6327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24844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4969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56521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43756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64930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99260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4059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79884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967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39666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15595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91467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66689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67277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c80e817397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c80e817397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066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7781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5936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049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8848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8375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2687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1390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254825" y="626250"/>
            <a:ext cx="3366900" cy="3891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207975" y="1510600"/>
            <a:ext cx="40479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8900044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rot="5400000">
            <a:off x="260250" y="1428700"/>
            <a:ext cx="1750800" cy="2286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4091600" y="3948600"/>
            <a:ext cx="960900" cy="119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 rot="10800000">
            <a:off x="4091600" y="0"/>
            <a:ext cx="960900" cy="119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441500" y="1194900"/>
            <a:ext cx="6261300" cy="27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1910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lvl="1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lvl="2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lvl="3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lvl="4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lvl="5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lvl="6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lvl="7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lvl="8" indent="-419100" algn="ctr" rtl="0">
              <a:spcBef>
                <a:spcPts val="800"/>
              </a:spcBef>
              <a:spcAft>
                <a:spcPts val="80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405206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“</a:t>
            </a:r>
            <a:endParaRPr sz="9600">
              <a:solidFill>
                <a:schemeClr val="accent4"/>
              </a:solidFill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3900356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”</a:t>
            </a:r>
            <a:endParaRPr sz="9600"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884415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044446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525597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006748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 background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 rot="5400000">
            <a:off x="163900" y="209130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</p:sldLayoutIdLst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.com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geeksforgeeks.com/" TargetMode="External"/><Relationship Id="rId4" Type="http://schemas.openxmlformats.org/officeDocument/2006/relationships/hyperlink" Target="http://www.javapoint.com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4207975" y="1510600"/>
            <a:ext cx="40479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Online </a:t>
            </a:r>
            <a:r>
              <a:rPr lang="en" dirty="0">
                <a:solidFill>
                  <a:schemeClr val="accent1"/>
                </a:solidFill>
              </a:rPr>
              <a:t>Newspaper </a:t>
            </a:r>
            <a:r>
              <a:rPr lang="en" dirty="0"/>
              <a:t>System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FD0034-C58A-4603-8686-73C051080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58" y="1851229"/>
            <a:ext cx="2976114" cy="12747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114786" y="590709"/>
            <a:ext cx="24064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E-R DIAGRAM  </a:t>
            </a:r>
            <a:endParaRPr lang="en-US" dirty="0"/>
          </a:p>
        </p:txBody>
      </p:sp>
      <p:grpSp>
        <p:nvGrpSpPr>
          <p:cNvPr id="23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24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6467903-DB4C-408A-B945-228008CEBF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39" t="28711" r="18158" b="22985"/>
          <a:stretch/>
        </p:blipFill>
        <p:spPr>
          <a:xfrm>
            <a:off x="2613247" y="1129020"/>
            <a:ext cx="3511107" cy="316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01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416152" y="636875"/>
            <a:ext cx="298030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Use  Case Diagram</a:t>
            </a:r>
            <a:r>
              <a:rPr lang="en-US" sz="2400" dirty="0"/>
              <a:t> </a:t>
            </a:r>
          </a:p>
          <a:p>
            <a:pPr algn="ctr"/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  </a:t>
            </a:r>
            <a:endParaRPr lang="en-US" dirty="0"/>
          </a:p>
        </p:txBody>
      </p:sp>
      <p:grpSp>
        <p:nvGrpSpPr>
          <p:cNvPr id="27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31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6340086-63D9-48C6-89F2-E67936EC54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49" t="29573" r="53255" b="13511"/>
          <a:stretch/>
        </p:blipFill>
        <p:spPr>
          <a:xfrm>
            <a:off x="3416152" y="1118881"/>
            <a:ext cx="2778641" cy="322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1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558860" y="543815"/>
            <a:ext cx="22605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Class Diagram</a:t>
            </a:r>
            <a:endParaRPr lang="en-US" sz="2400" dirty="0"/>
          </a:p>
          <a:p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  </a:t>
            </a:r>
            <a:endParaRPr lang="en-US" dirty="0"/>
          </a:p>
        </p:txBody>
      </p:sp>
      <p:grpSp>
        <p:nvGrpSpPr>
          <p:cNvPr id="5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6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97B541E-5B2F-41D9-B7D2-9C9A1635D5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240" t="29569" r="18139" b="11304"/>
          <a:stretch/>
        </p:blipFill>
        <p:spPr>
          <a:xfrm>
            <a:off x="3175591" y="1051127"/>
            <a:ext cx="3161414" cy="343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5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249432" y="543815"/>
            <a:ext cx="2646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Activity Diagram</a:t>
            </a:r>
            <a:endParaRPr lang="en-US" sz="2400" dirty="0"/>
          </a:p>
          <a:p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  </a:t>
            </a:r>
            <a:endParaRPr lang="en-US" dirty="0"/>
          </a:p>
        </p:txBody>
      </p:sp>
      <p:grpSp>
        <p:nvGrpSpPr>
          <p:cNvPr id="5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6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D80D4AD-9B74-4587-B0DE-93A536A8E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33" t="30112" r="53023" b="15246"/>
          <a:stretch/>
        </p:blipFill>
        <p:spPr>
          <a:xfrm>
            <a:off x="3132745" y="1049018"/>
            <a:ext cx="2878509" cy="330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788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59359" y="1557704"/>
            <a:ext cx="106890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800" b="1" dirty="0">
                <a:solidFill>
                  <a:srgbClr val="1AB6D1"/>
                </a:solidFill>
                <a:latin typeface="Red Hat Display"/>
                <a:sym typeface="Red Hat Display"/>
              </a:rPr>
              <a:t>users</a:t>
            </a:r>
            <a:endParaRPr lang="en-US" sz="1800" dirty="0"/>
          </a:p>
          <a:p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  </a:t>
            </a:r>
            <a:endParaRPr lang="en-US" dirty="0"/>
          </a:p>
        </p:txBody>
      </p:sp>
      <p:grpSp>
        <p:nvGrpSpPr>
          <p:cNvPr id="5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6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B8D9F8C-A406-4E1D-BD88-C66A80891533}"/>
              </a:ext>
            </a:extLst>
          </p:cNvPr>
          <p:cNvSpPr/>
          <p:nvPr/>
        </p:nvSpPr>
        <p:spPr>
          <a:xfrm>
            <a:off x="3386140" y="865921"/>
            <a:ext cx="24833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Table Structure</a:t>
            </a:r>
            <a:endParaRPr lang="en-US" sz="2400" dirty="0"/>
          </a:p>
          <a:p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  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48894E-B59D-4033-9960-F313FF26B6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85" r="55407" b="76684"/>
          <a:stretch/>
        </p:blipFill>
        <p:spPr bwMode="auto">
          <a:xfrm>
            <a:off x="1534795" y="1880869"/>
            <a:ext cx="6408486" cy="14577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4568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534795" y="1408181"/>
            <a:ext cx="93647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000" b="1" dirty="0">
                <a:solidFill>
                  <a:srgbClr val="1AB6D1"/>
                </a:solidFill>
                <a:latin typeface="Red Hat Display"/>
                <a:sym typeface="Red Hat Display"/>
              </a:rPr>
              <a:t>Signin</a:t>
            </a:r>
            <a:endParaRPr lang="en-US" sz="2000" dirty="0"/>
          </a:p>
          <a:p>
            <a:r>
              <a:rPr lang="en" sz="2400" b="1" dirty="0">
                <a:solidFill>
                  <a:srgbClr val="1AB6D1"/>
                </a:solidFill>
                <a:latin typeface="Red Hat Display"/>
                <a:sym typeface="Red Hat Display"/>
              </a:rPr>
              <a:t>  </a:t>
            </a:r>
            <a:endParaRPr lang="en-US" dirty="0"/>
          </a:p>
        </p:txBody>
      </p:sp>
      <p:grpSp>
        <p:nvGrpSpPr>
          <p:cNvPr id="5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6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437AC5B2-B407-4954-88DA-AA4FEAD590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00" t="30775" r="53837" b="42798"/>
          <a:stretch/>
        </p:blipFill>
        <p:spPr bwMode="auto">
          <a:xfrm>
            <a:off x="1503044" y="1792901"/>
            <a:ext cx="6506815" cy="20638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0184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627675" y="22416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Interface Design 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9600" b="1" dirty="0">
                <a:solidFill>
                  <a:srgbClr val="1AB6D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9600" b="1" dirty="0">
              <a:solidFill>
                <a:srgbClr val="1AB6D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4168191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B29FB-EF98-4AE2-A9E0-810D48DD3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3219" y="742575"/>
            <a:ext cx="6068756" cy="469537"/>
          </a:xfrm>
        </p:spPr>
        <p:txBody>
          <a:bodyPr/>
          <a:lstStyle/>
          <a:p>
            <a:r>
              <a:rPr lang="en" sz="3200" dirty="0"/>
              <a:t>Registration Page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540A32-9C5E-4CB7-B00F-9928AC884E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DBC1A4-6D77-46B6-8F98-BCC20A4640A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" t="11585" b="4630"/>
          <a:stretch/>
        </p:blipFill>
        <p:spPr bwMode="auto">
          <a:xfrm>
            <a:off x="1288045" y="1315638"/>
            <a:ext cx="6256020" cy="29800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2192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3F703-B1C6-42B6-901D-15541829D0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929D125-0B4A-453C-BE4B-17266C51E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635" y="792194"/>
            <a:ext cx="4392306" cy="334857"/>
          </a:xfrm>
        </p:spPr>
        <p:txBody>
          <a:bodyPr/>
          <a:lstStyle/>
          <a:p>
            <a:r>
              <a:rPr lang="en" dirty="0"/>
              <a:t>Sign-in</a:t>
            </a:r>
            <a:r>
              <a:rPr lang="en" sz="3200" dirty="0"/>
              <a:t> Page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8C34F0-D6CB-41B0-B7B4-B56F6797AA7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" t="11584" r="303" b="5708"/>
          <a:stretch/>
        </p:blipFill>
        <p:spPr bwMode="auto">
          <a:xfrm>
            <a:off x="1545264" y="1232098"/>
            <a:ext cx="6344093" cy="29741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5520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180" name="Google Shape;180;p20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81" name="Google Shape;181;p20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93;p21">
            <a:extLst>
              <a:ext uri="{FF2B5EF4-FFF2-40B4-BE49-F238E27FC236}">
                <a16:creationId xmlns:a16="http://schemas.microsoft.com/office/drawing/2014/main" id="{054FC9C2-0180-4ED7-B692-1B2424ECC9D6}"/>
              </a:ext>
            </a:extLst>
          </p:cNvPr>
          <p:cNvSpPr txBox="1">
            <a:spLocks/>
          </p:cNvSpPr>
          <p:nvPr/>
        </p:nvSpPr>
        <p:spPr>
          <a:xfrm>
            <a:off x="3016952" y="685173"/>
            <a:ext cx="2708748" cy="414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algn="ctr"/>
            <a:r>
              <a:rPr lang="en-IN" sz="2400" dirty="0"/>
              <a:t>Home  Page 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B448F2A-9899-4285-89D2-0969D281B85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47" r="1059" b="4741"/>
          <a:stretch/>
        </p:blipFill>
        <p:spPr bwMode="auto">
          <a:xfrm>
            <a:off x="1467293" y="1128593"/>
            <a:ext cx="6475926" cy="30821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 idx="4294967295"/>
          </p:nvPr>
        </p:nvSpPr>
        <p:spPr>
          <a:xfrm>
            <a:off x="1336375" y="849972"/>
            <a:ext cx="4185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Hello!</a:t>
            </a:r>
            <a:endParaRPr sz="9600"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4294967295"/>
          </p:nvPr>
        </p:nvSpPr>
        <p:spPr>
          <a:xfrm>
            <a:off x="1193500" y="2406712"/>
            <a:ext cx="3619505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" sz="1800" b="1" dirty="0"/>
              <a:t>Project Presentation by </a:t>
            </a:r>
          </a:p>
          <a:p>
            <a:pPr marL="285750" indent="-285750"/>
            <a:r>
              <a:rPr lang="en" sz="1800" dirty="0"/>
              <a:t>SHUBHAM SANJAY SONAR</a:t>
            </a:r>
          </a:p>
          <a:p>
            <a:pPr marL="285750" indent="-285750"/>
            <a:r>
              <a:rPr lang="en" sz="1800" dirty="0"/>
              <a:t>Roll no.21258</a:t>
            </a:r>
          </a:p>
          <a:p>
            <a:pPr marL="285750" indent="-285750"/>
            <a:r>
              <a:rPr lang="en" sz="1800" dirty="0"/>
              <a:t>Seat no. 21113</a:t>
            </a:r>
          </a:p>
          <a:p>
            <a:pPr marL="0" indent="0">
              <a:buNone/>
            </a:pPr>
            <a:endParaRPr lang="en" sz="1800" dirty="0"/>
          </a:p>
          <a:p>
            <a:pPr marL="0" indent="0">
              <a:buNone/>
            </a:pPr>
            <a:endParaRPr sz="1800" dirty="0"/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3">
            <a:alphaModFix/>
          </a:blip>
          <a:srcRect l="22354" t="33337"/>
          <a:stretch/>
        </p:blipFill>
        <p:spPr>
          <a:xfrm>
            <a:off x="5921325" y="512150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617760" y="2469540"/>
            <a:ext cx="223470" cy="203269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09DD7-BC87-4FB0-A693-1C8A6D948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398" y="805123"/>
            <a:ext cx="4959376" cy="384476"/>
          </a:xfrm>
        </p:spPr>
        <p:txBody>
          <a:bodyPr/>
          <a:lstStyle/>
          <a:p>
            <a:r>
              <a:rPr lang="en-US" dirty="0"/>
              <a:t>Categories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49E64-FA72-4102-AE29-685B9E8177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grpSp>
        <p:nvGrpSpPr>
          <p:cNvPr id="5" name="Google Shape;180;p20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8" name="Google Shape;181;p20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2;p20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3;p20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4;p20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5;p20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6;p20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7;p20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8;p20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B6D7577C-2D1E-4CD9-BD36-78A5DEC1CD8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7" t="11941" r="1117" b="4667"/>
          <a:stretch/>
        </p:blipFill>
        <p:spPr bwMode="auto">
          <a:xfrm>
            <a:off x="1473835" y="1252581"/>
            <a:ext cx="6196330" cy="29328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5184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46906-C405-415E-B268-BC89C9455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0987" y="647454"/>
            <a:ext cx="5417869" cy="355149"/>
          </a:xfrm>
        </p:spPr>
        <p:txBody>
          <a:bodyPr/>
          <a:lstStyle/>
          <a:p>
            <a:r>
              <a:rPr lang="en-US" sz="2400" dirty="0"/>
              <a:t>Newspaper: diff. Languages</a:t>
            </a:r>
            <a:endParaRPr lang="en-IN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D850E-9C1E-470E-92A8-A952558FF0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grpSp>
        <p:nvGrpSpPr>
          <p:cNvPr id="8" name="Google Shape;180;p20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9" name="Google Shape;181;p20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2;p20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3;p20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4;p20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5;p20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6;p20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87;p20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88;p20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3EAC072D-312C-43E4-A00B-F814DAAC3C7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6" r="1634" b="4654"/>
          <a:stretch/>
        </p:blipFill>
        <p:spPr bwMode="auto">
          <a:xfrm>
            <a:off x="1674853" y="1122851"/>
            <a:ext cx="6094003" cy="29128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5599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627675" y="22416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9600" b="1" dirty="0">
                <a:solidFill>
                  <a:srgbClr val="1AB6D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5</a:t>
            </a:r>
            <a:endParaRPr sz="9600" b="1" dirty="0">
              <a:solidFill>
                <a:srgbClr val="1AB6D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483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80828B"/>
                </a:solidFill>
              </a:rPr>
              <a:pPr/>
              <a:t>23</a:t>
            </a:fld>
            <a:endParaRPr>
              <a:solidFill>
                <a:srgbClr val="80828B"/>
              </a:solidFill>
            </a:endParaRPr>
          </a:p>
        </p:txBody>
      </p:sp>
      <p:grpSp>
        <p:nvGrpSpPr>
          <p:cNvPr id="180" name="Google Shape;180;p20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81" name="Google Shape;181;p20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" name="Rectangle 3"/>
          <p:cNvSpPr/>
          <p:nvPr/>
        </p:nvSpPr>
        <p:spPr>
          <a:xfrm>
            <a:off x="1449369" y="1226100"/>
            <a:ext cx="6038552" cy="3166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8000" algn="ctr">
              <a:lnSpc>
                <a:spcPct val="107000"/>
              </a:lnSpc>
              <a:spcAft>
                <a:spcPts val="2235"/>
              </a:spcAft>
            </a:pPr>
            <a:r>
              <a:rPr lang="en-US" sz="2000" dirty="0">
                <a:solidFill>
                  <a:srgbClr val="000000"/>
                </a:solidFill>
                <a:latin typeface="Roboto" panose="020000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The explosion of readily available news and information on the web has, at least in part, eclipsed the long-held role of daily newspapers to deliver the news, but has yet to touch their unique contribution to the American democratic process: the ability to explore in depth highly complex subjects of public interest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  <a:endParaRPr lang="en-IN" sz="18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6" name="Google Shape;193;p21"/>
          <p:cNvSpPr txBox="1">
            <a:spLocks noGrp="1"/>
          </p:cNvSpPr>
          <p:nvPr>
            <p:ph type="title"/>
          </p:nvPr>
        </p:nvSpPr>
        <p:spPr>
          <a:xfrm>
            <a:off x="2773195" y="751020"/>
            <a:ext cx="3390900" cy="63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Post Implementation 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02828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627675" y="22416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 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477130" y="1693877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9600" b="1" dirty="0">
                <a:solidFill>
                  <a:srgbClr val="1AB6D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6</a:t>
            </a:r>
            <a:endParaRPr sz="9600" b="1" dirty="0">
              <a:solidFill>
                <a:srgbClr val="1AB6D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92008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80828B"/>
                </a:solidFill>
              </a:rPr>
              <a:pPr/>
              <a:t>25</a:t>
            </a:fld>
            <a:endParaRPr>
              <a:solidFill>
                <a:srgbClr val="80828B"/>
              </a:solidFill>
            </a:endParaRPr>
          </a:p>
        </p:txBody>
      </p:sp>
      <p:grpSp>
        <p:nvGrpSpPr>
          <p:cNvPr id="180" name="Google Shape;180;p20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81" name="Google Shape;181;p20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6" name="Google Shape;193;p21"/>
          <p:cNvSpPr txBox="1">
            <a:spLocks noGrp="1"/>
          </p:cNvSpPr>
          <p:nvPr>
            <p:ph type="title"/>
          </p:nvPr>
        </p:nvSpPr>
        <p:spPr>
          <a:xfrm>
            <a:off x="2763415" y="1029660"/>
            <a:ext cx="3390900" cy="63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Limitation</a:t>
            </a:r>
            <a:endParaRPr sz="2400" dirty="0"/>
          </a:p>
        </p:txBody>
      </p:sp>
      <p:sp>
        <p:nvSpPr>
          <p:cNvPr id="3" name="Rectangle 2"/>
          <p:cNvSpPr/>
          <p:nvPr/>
        </p:nvSpPr>
        <p:spPr>
          <a:xfrm>
            <a:off x="1506438" y="1501377"/>
            <a:ext cx="6131123" cy="3041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algn="ctr">
              <a:spcAft>
                <a:spcPts val="1200"/>
              </a:spcAft>
            </a:pPr>
            <a:r>
              <a:rPr lang="en-I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  <a:r>
              <a:rPr lang="en-IN" sz="1800" dirty="0">
                <a:solidFill>
                  <a:srgbClr val="282829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Online papers have not figured out a way to make the money from advertising that print does. That means they have no money to pay writers and editors. The result: less high-quality reporting, writing and editing.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algn="ctr"/>
            <a:r>
              <a:rPr lang="en-IN" sz="1800" dirty="0">
                <a:solidFill>
                  <a:srgbClr val="282829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Conversely, you may get ink all over your hands and you may have a hard time reading a paper on an airplane but print is what makes the advertising dollars needed to keep the paper in business.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62025" marR="300990" indent="-6350" algn="ctr">
              <a:lnSpc>
                <a:spcPct val="115000"/>
              </a:lnSpc>
              <a:spcAft>
                <a:spcPts val="91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 </a:t>
            </a:r>
            <a:endParaRPr lang="en-IN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US" sz="105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27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627675" y="22416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7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50110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80828B"/>
                </a:solidFill>
              </a:rPr>
              <a:pPr/>
              <a:t>27</a:t>
            </a:fld>
            <a:endParaRPr>
              <a:solidFill>
                <a:srgbClr val="80828B"/>
              </a:solidFill>
            </a:endParaRPr>
          </a:p>
        </p:txBody>
      </p:sp>
      <p:grpSp>
        <p:nvGrpSpPr>
          <p:cNvPr id="180" name="Google Shape;180;p20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81" name="Google Shape;181;p20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1285019" y="1018330"/>
            <a:ext cx="7013749" cy="966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" indent="450850">
              <a:lnSpc>
                <a:spcPct val="107000"/>
              </a:lnSpc>
              <a:tabLst>
                <a:tab pos="5829300" algn="l"/>
              </a:tabLst>
            </a:pPr>
            <a:r>
              <a:rPr lang="en-US" sz="1800" b="1" u="sng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hlinkClick r:id="rId3"/>
              </a:rPr>
              <a:t>www.W3School.com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6350" indent="450850">
              <a:lnSpc>
                <a:spcPct val="107000"/>
              </a:lnSpc>
              <a:tabLst>
                <a:tab pos="5829300" algn="l"/>
              </a:tabLst>
            </a:pPr>
            <a:r>
              <a:rPr lang="en-US" sz="1800" b="1" u="sng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hlinkClick r:id="rId4"/>
              </a:rPr>
              <a:t>www.javapoint.com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6350" indent="450850">
              <a:lnSpc>
                <a:spcPct val="107000"/>
              </a:lnSpc>
              <a:tabLst>
                <a:tab pos="5829300" algn="l"/>
              </a:tabLst>
            </a:pPr>
            <a:r>
              <a:rPr lang="en-US" sz="1800" b="1" u="sng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hlinkClick r:id="rId5"/>
              </a:rPr>
              <a:t>www.Geeksforgeeks.com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90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4"/>
          <p:cNvSpPr txBox="1">
            <a:spLocks noGrp="1"/>
          </p:cNvSpPr>
          <p:nvPr>
            <p:ph type="ctrTitle" idx="4294967295"/>
          </p:nvPr>
        </p:nvSpPr>
        <p:spPr>
          <a:xfrm>
            <a:off x="1193500" y="1207088"/>
            <a:ext cx="4087337" cy="76347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  <p:sp>
        <p:nvSpPr>
          <p:cNvPr id="443" name="Google Shape;443;p34"/>
          <p:cNvSpPr txBox="1">
            <a:spLocks noGrp="1"/>
          </p:cNvSpPr>
          <p:nvPr>
            <p:ph type="subTitle" idx="4294967295"/>
          </p:nvPr>
        </p:nvSpPr>
        <p:spPr>
          <a:xfrm>
            <a:off x="1419219" y="1893201"/>
            <a:ext cx="4185000" cy="152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Any questions?</a:t>
            </a:r>
            <a:endParaRPr sz="2200" dirty="0"/>
          </a:p>
        </p:txBody>
      </p:sp>
      <p:pic>
        <p:nvPicPr>
          <p:cNvPr id="444" name="Google Shape;444;p34"/>
          <p:cNvPicPr preferRelativeResize="0"/>
          <p:nvPr/>
        </p:nvPicPr>
        <p:blipFill rotWithShape="1">
          <a:blip r:embed="rId3">
            <a:alphaModFix/>
          </a:blip>
          <a:srcRect l="22354" t="33337"/>
          <a:stretch/>
        </p:blipFill>
        <p:spPr>
          <a:xfrm>
            <a:off x="5927600" y="512125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sp>
        <p:nvSpPr>
          <p:cNvPr id="445" name="Google Shape;445;p3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446" name="Google Shape;446;p34"/>
          <p:cNvSpPr/>
          <p:nvPr/>
        </p:nvSpPr>
        <p:spPr>
          <a:xfrm>
            <a:off x="620179" y="2485433"/>
            <a:ext cx="192298" cy="172618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0287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Developed by </a:t>
            </a:r>
            <a:endParaRPr dirty="0"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2"/>
          </p:nvPr>
        </p:nvSpPr>
        <p:spPr>
          <a:xfrm>
            <a:off x="5133005" y="1652850"/>
            <a:ext cx="3367500" cy="225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Hardware </a:t>
            </a:r>
            <a:endParaRPr sz="1600" dirty="0"/>
          </a:p>
          <a:p>
            <a:pPr marL="0" lvl="0" indent="0">
              <a:spcBef>
                <a:spcPts val="800"/>
              </a:spcBef>
              <a:buNone/>
            </a:pPr>
            <a:r>
              <a:rPr lang="en-US" sz="1200" dirty="0"/>
              <a:t>Hard disk up 1.8GB, RAM:16mb or above, Windows10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15796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400" b="1" dirty="0">
                <a:solidFill>
                  <a:schemeClr val="accent1"/>
                </a:solidFill>
              </a:rPr>
              <a:t> </a:t>
            </a:r>
            <a:r>
              <a:rPr lang="en-US" sz="1400" dirty="0">
                <a:solidFill>
                  <a:schemeClr val="accent1"/>
                </a:solidFill>
              </a:rPr>
              <a:t> 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600" b="1" dirty="0"/>
              <a:t>Back-End  : </a:t>
            </a:r>
            <a:r>
              <a:rPr lang="en-US" sz="1400" dirty="0"/>
              <a:t> Python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1400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600" b="1" dirty="0"/>
              <a:t>Front-End : </a:t>
            </a:r>
            <a:r>
              <a:rPr lang="en-US" sz="1400" dirty="0"/>
              <a:t>html, </a:t>
            </a:r>
            <a:r>
              <a:rPr lang="en-US" sz="1400" dirty="0" err="1"/>
              <a:t>CSS,JavaScript</a:t>
            </a:r>
            <a:endParaRPr sz="1400" dirty="0">
              <a:solidFill>
                <a:schemeClr val="accent1"/>
              </a:solidFill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2"/>
          </p:nvPr>
        </p:nvSpPr>
        <p:spPr>
          <a:xfrm>
            <a:off x="1044350" y="3306675"/>
            <a:ext cx="4584925" cy="54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sz="1600" b="1" dirty="0">
                <a:solidFill>
                  <a:schemeClr val="accent5"/>
                </a:solidFill>
              </a:rPr>
              <a:t> </a:t>
            </a:r>
            <a:r>
              <a:rPr lang="en-US" sz="1600" b="1" dirty="0"/>
              <a:t>Software</a:t>
            </a:r>
          </a:p>
          <a:p>
            <a:pPr marL="0" lvl="0" indent="0">
              <a:buNone/>
            </a:pPr>
            <a:r>
              <a:rPr lang="en-US" sz="1000" dirty="0"/>
              <a:t> </a:t>
            </a:r>
            <a:r>
              <a:rPr lang="en-US" sz="1800" dirty="0"/>
              <a:t>VS Code, MySQL,</a:t>
            </a:r>
          </a:p>
          <a:p>
            <a:pPr marL="0" lvl="0" indent="0">
              <a:buNone/>
            </a:pPr>
            <a:r>
              <a:rPr lang="en-US" sz="1800" dirty="0"/>
              <a:t> Any Browser</a:t>
            </a:r>
            <a:endParaRPr sz="1000" dirty="0">
              <a:solidFill>
                <a:schemeClr val="accent5"/>
              </a:solidFill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88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4008740" y="709707"/>
            <a:ext cx="1326936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Index</a:t>
            </a:r>
            <a:endParaRPr dirty="0"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1188607" y="1343007"/>
            <a:ext cx="395615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dirty="0"/>
              <a:t>Introduction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dirty="0"/>
              <a:t>Scope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dirty="0"/>
              <a:t>System Analysis &amp; Design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" sz="2000" dirty="0"/>
              <a:t>E-R Diagram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" sz="2000" dirty="0"/>
              <a:t>Use Case Diagram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" sz="2000" dirty="0"/>
              <a:t>Class Diagram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" sz="2000" dirty="0"/>
              <a:t>Activity Diagram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" sz="2000" dirty="0"/>
              <a:t>Data Dictionary</a:t>
            </a:r>
          </a:p>
          <a:p>
            <a:endParaRPr lang="en" dirty="0"/>
          </a:p>
          <a:p>
            <a:pPr marL="76200" indent="0">
              <a:buNone/>
            </a:pPr>
            <a:r>
              <a:rPr lang="en" dirty="0"/>
              <a:t> </a:t>
            </a:r>
          </a:p>
          <a:p>
            <a:endParaRPr lang="en-US" dirty="0">
              <a:solidFill>
                <a:srgbClr val="24283B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en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en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dirty="0"/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19;p17"/>
          <p:cNvSpPr txBox="1">
            <a:spLocks/>
          </p:cNvSpPr>
          <p:nvPr/>
        </p:nvSpPr>
        <p:spPr>
          <a:xfrm>
            <a:off x="5144757" y="1343007"/>
            <a:ext cx="3956150" cy="2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r>
              <a:rPr lang="en" dirty="0"/>
              <a:t>User Interface Design </a:t>
            </a:r>
          </a:p>
          <a:p>
            <a:r>
              <a:rPr lang="en-US" dirty="0"/>
              <a:t>Conclusion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" sz="2000" dirty="0"/>
              <a:t>Post Implementation </a:t>
            </a:r>
            <a:endParaRPr lang="en-US" dirty="0"/>
          </a:p>
          <a:p>
            <a:r>
              <a:rPr lang="en-US" dirty="0"/>
              <a:t>Limitation</a:t>
            </a:r>
          </a:p>
          <a:p>
            <a:r>
              <a:rPr lang="en-US" dirty="0"/>
              <a:t>References</a:t>
            </a:r>
          </a:p>
          <a:p>
            <a:endParaRPr lang="en-US" dirty="0">
              <a:solidFill>
                <a:srgbClr val="24283B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spcBef>
                <a:spcPts val="800"/>
              </a:spcBef>
              <a:spcAft>
                <a:spcPts val="800"/>
              </a:spcAft>
              <a:buFont typeface="Red Hat Text"/>
              <a:buNone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627675" y="22416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1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1400760" y="1795610"/>
            <a:ext cx="6534200" cy="198391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dirty="0"/>
              <a:t>Digital newspaper always stays ahead in the game because it remains updated throughout the day. Besides, digital platforms share engaging stories, which are generally not found in a paper-based news paper. Newspaper reading has various benefits, including staying updated with worldwide news and enhancing vocabulary. Many people choose digital newspapers over paper-based newspapers because the former allows users to read updated and well-written articles from the comfort of their places at any time from anywhere.</a:t>
            </a:r>
          </a:p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endParaRPr sz="1600" b="0"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627675" y="22416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Scope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9600" b="1" dirty="0">
                <a:solidFill>
                  <a:srgbClr val="1AB6D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</a:t>
            </a:r>
            <a:endParaRPr sz="9600" b="1" dirty="0">
              <a:solidFill>
                <a:srgbClr val="1AB6D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43705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1441350" y="1194900"/>
            <a:ext cx="6261300" cy="27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0" dirty="0"/>
              <a:t>During the past decade, its use boomed faster than the offline newspaper. Apart from paper-based newspapers, digital newspaper subscription has surged in popularity. Though there is still increasing demand for paper-based newspapers or magazines, Suppose you want to advertise something then you can advertise here. digital publication offers some significant perks.</a:t>
            </a:r>
            <a:endParaRPr sz="1800" b="0"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79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393757" y="2451248"/>
            <a:ext cx="6317851" cy="3841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System Analysis &amp; Design</a:t>
            </a:r>
            <a:endParaRPr sz="4000"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9600" b="1" dirty="0">
                <a:solidFill>
                  <a:srgbClr val="1AB6D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3</a:t>
            </a:r>
            <a:endParaRPr sz="9600" b="1" dirty="0">
              <a:solidFill>
                <a:srgbClr val="1AB6D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3814647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imandra template">
  <a:themeElements>
    <a:clrScheme name="Custom 347">
      <a:dk1>
        <a:srgbClr val="24283B"/>
      </a:dk1>
      <a:lt1>
        <a:srgbClr val="FFFFFF"/>
      </a:lt1>
      <a:dk2>
        <a:srgbClr val="80828B"/>
      </a:dk2>
      <a:lt2>
        <a:srgbClr val="EAECF0"/>
      </a:lt2>
      <a:accent1>
        <a:srgbClr val="FFCE00"/>
      </a:accent1>
      <a:accent2>
        <a:srgbClr val="FFF14C"/>
      </a:accent2>
      <a:accent3>
        <a:srgbClr val="9FE2D0"/>
      </a:accent3>
      <a:accent4>
        <a:srgbClr val="1AB6D1"/>
      </a:accent4>
      <a:accent5>
        <a:srgbClr val="0784B1"/>
      </a:accent5>
      <a:accent6>
        <a:srgbClr val="EE7673"/>
      </a:accent6>
      <a:hlink>
        <a:srgbClr val="3180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1894</TotalTime>
  <Words>449</Words>
  <Application>Microsoft Office PowerPoint</Application>
  <PresentationFormat>On-screen Show (16:9)</PresentationFormat>
  <Paragraphs>97</Paragraphs>
  <Slides>28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Red Hat Display</vt:lpstr>
      <vt:lpstr>Red Hat Text</vt:lpstr>
      <vt:lpstr>Arial</vt:lpstr>
      <vt:lpstr>Wingdings</vt:lpstr>
      <vt:lpstr>Roboto</vt:lpstr>
      <vt:lpstr>Times New Roman</vt:lpstr>
      <vt:lpstr>Segoe UI</vt:lpstr>
      <vt:lpstr>Calibri</vt:lpstr>
      <vt:lpstr>Timandra template</vt:lpstr>
      <vt:lpstr>Online Newspaper System</vt:lpstr>
      <vt:lpstr>Hello!</vt:lpstr>
      <vt:lpstr>Project Developed by </vt:lpstr>
      <vt:lpstr>Index</vt:lpstr>
      <vt:lpstr>Introduction</vt:lpstr>
      <vt:lpstr>PowerPoint Presentation</vt:lpstr>
      <vt:lpstr>Scope</vt:lpstr>
      <vt:lpstr>PowerPoint Presentation</vt:lpstr>
      <vt:lpstr>System Analysis &amp;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User Interface Design </vt:lpstr>
      <vt:lpstr>Registration Page</vt:lpstr>
      <vt:lpstr>Sign-in Page</vt:lpstr>
      <vt:lpstr>PowerPoint Presentation</vt:lpstr>
      <vt:lpstr>Categories</vt:lpstr>
      <vt:lpstr>Newspaper: diff. Languages</vt:lpstr>
      <vt:lpstr>Conclusion </vt:lpstr>
      <vt:lpstr>Post Implementation </vt:lpstr>
      <vt:lpstr>Limitation </vt:lpstr>
      <vt:lpstr>Limitation</vt:lpstr>
      <vt:lpstr>Reference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Hp</dc:creator>
  <cp:lastModifiedBy>Shubham.sonar.2000@outlook.com</cp:lastModifiedBy>
  <cp:revision>142</cp:revision>
  <dcterms:modified xsi:type="dcterms:W3CDTF">2022-09-19T09:14:47Z</dcterms:modified>
</cp:coreProperties>
</file>